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35"/>
  </p:notesMasterIdLst>
  <p:handoutMasterIdLst>
    <p:handoutMasterId r:id="rId36"/>
  </p:handoutMasterIdLst>
  <p:sldIdLst>
    <p:sldId id="303" r:id="rId3"/>
    <p:sldId id="304" r:id="rId4"/>
    <p:sldId id="512" r:id="rId5"/>
    <p:sldId id="520" r:id="rId6"/>
    <p:sldId id="515" r:id="rId7"/>
    <p:sldId id="516" r:id="rId8"/>
    <p:sldId id="517" r:id="rId9"/>
    <p:sldId id="518" r:id="rId10"/>
    <p:sldId id="526" r:id="rId11"/>
    <p:sldId id="514" r:id="rId12"/>
    <p:sldId id="519" r:id="rId13"/>
    <p:sldId id="522" r:id="rId14"/>
    <p:sldId id="523" r:id="rId15"/>
    <p:sldId id="283" r:id="rId16"/>
    <p:sldId id="260" r:id="rId17"/>
    <p:sldId id="489" r:id="rId18"/>
    <p:sldId id="354" r:id="rId19"/>
    <p:sldId id="527" r:id="rId20"/>
    <p:sldId id="471" r:id="rId21"/>
    <p:sldId id="531" r:id="rId22"/>
    <p:sldId id="533" r:id="rId23"/>
    <p:sldId id="535" r:id="rId24"/>
    <p:sldId id="335" r:id="rId25"/>
    <p:sldId id="528" r:id="rId26"/>
    <p:sldId id="338" r:id="rId27"/>
    <p:sldId id="362" r:id="rId28"/>
    <p:sldId id="510" r:id="rId29"/>
    <p:sldId id="536" r:id="rId30"/>
    <p:sldId id="364" r:id="rId31"/>
    <p:sldId id="367" r:id="rId32"/>
    <p:sldId id="369" r:id="rId33"/>
    <p:sldId id="509" r:id="rId3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186" autoAdjust="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10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71863991-1835-4D62-8206-A78DD7EE2B30}" type="datetime1">
              <a:rPr lang="en-US" altLang="en-US"/>
              <a:pPr>
                <a:defRPr/>
              </a:pPr>
              <a:t>3/30/2016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45A1F946-66E0-4CD5-BA9F-AE7D8A0769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0957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85D18873-987A-4377-B34E-7BBCC5EB35C4}" type="datetime1">
              <a:rPr lang="en-US" altLang="en-US"/>
              <a:pPr>
                <a:defRPr/>
              </a:pPr>
              <a:t>3/30/2016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ED8F2521-C101-4334-B900-235783BF19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31559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4A55D40-4768-4AFC-AD3E-B7E88AE09C2D}" type="slidenum">
              <a:rPr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8F2521-C101-4334-B900-235783BF1997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830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8F2521-C101-4334-B900-235783BF1997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877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8F2521-C101-4334-B900-235783BF1997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2799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8F2521-C101-4334-B900-235783BF1997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706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8EE3D05-919F-4CC0-88B8-DFABAF9AA5E4}" type="slidenum">
              <a:rPr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98BB52C-E70E-4454-9A48-DC508345D30A}" type="slidenum">
              <a:rPr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8F2521-C101-4334-B900-235783BF1997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3207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8F2521-C101-4334-B900-235783BF1997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99376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ea typeface="ＭＳ Ｐゴシック" pitchFamily="34" charset="-128"/>
            </a:endParaRPr>
          </a:p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2777E77-AE48-4EEA-BD59-E2857E49498B}" type="slidenum">
              <a:rPr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8F2521-C101-4334-B900-235783BF1997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231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  <a:p>
            <a:endParaRPr lang="en-US" altLang="en-US" smtClean="0">
              <a:ea typeface="ＭＳ Ｐゴシック" pitchFamily="34" charset="-128"/>
            </a:endParaRPr>
          </a:p>
          <a:p>
            <a:endParaRPr lang="en-US" altLang="en-US" smtClean="0">
              <a:ea typeface="ＭＳ Ｐゴシック" pitchFamily="34" charset="-128"/>
            </a:endParaRPr>
          </a:p>
          <a:p>
            <a:endParaRPr lang="en-US" altLang="en-US" smtClean="0">
              <a:ea typeface="ＭＳ Ｐゴシック" pitchFamily="34" charset="-128"/>
            </a:endParaRPr>
          </a:p>
          <a:p>
            <a:endParaRPr lang="en-US" altLang="en-US" smtClean="0">
              <a:ea typeface="ＭＳ Ｐゴシック" pitchFamily="34" charset="-128"/>
            </a:endParaRPr>
          </a:p>
          <a:p>
            <a:endParaRPr lang="en-US" altLang="en-US" smtClean="0">
              <a:ea typeface="ＭＳ Ｐゴシック" pitchFamily="34" charset="-128"/>
            </a:endParaRPr>
          </a:p>
          <a:p>
            <a:endParaRPr lang="en-US" altLang="en-US" smtClean="0">
              <a:ea typeface="ＭＳ Ｐゴシック" pitchFamily="34" charset="-128"/>
            </a:endParaRPr>
          </a:p>
          <a:p>
            <a:endParaRPr lang="en-US" altLang="en-US" smtClean="0">
              <a:ea typeface="ＭＳ Ｐゴシック" pitchFamily="34" charset="-128"/>
            </a:endParaRPr>
          </a:p>
          <a:p>
            <a:endParaRPr lang="en-US" altLang="en-US" smtClean="0">
              <a:ea typeface="ＭＳ Ｐゴシック" pitchFamily="34" charset="-128"/>
            </a:endParaRPr>
          </a:p>
          <a:p>
            <a:endParaRPr lang="en-US" altLang="en-US" smtClean="0">
              <a:ea typeface="ＭＳ Ｐゴシック" pitchFamily="34" charset="-128"/>
            </a:endParaRPr>
          </a:p>
          <a:p>
            <a:endParaRPr lang="en-US" altLang="en-US" smtClean="0">
              <a:ea typeface="ＭＳ Ｐゴシック" pitchFamily="34" charset="-128"/>
            </a:endParaRPr>
          </a:p>
          <a:p>
            <a:endParaRPr lang="en-US" altLang="en-US" smtClean="0">
              <a:ea typeface="ＭＳ Ｐゴシック" pitchFamily="34" charset="-128"/>
            </a:endParaRPr>
          </a:p>
          <a:p>
            <a:endParaRPr lang="en-US" altLang="en-US" smtClean="0">
              <a:ea typeface="ＭＳ Ｐゴシック" pitchFamily="34" charset="-128"/>
            </a:endParaRPr>
          </a:p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2A71F05-FF3E-4B4A-94F6-AF400528880C}" type="slidenum">
              <a:rPr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8F2521-C101-4334-B900-235783BF1997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9825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8F2521-C101-4334-B900-235783BF1997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9464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8F2521-C101-4334-B900-235783BF1997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9583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8F2521-C101-4334-B900-235783BF1997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79146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8F2521-C101-4334-B900-235783BF1997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6040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8F2521-C101-4334-B900-235783BF1997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3388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8F2521-C101-4334-B900-235783BF1997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15548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8F2521-C101-4334-B900-235783BF1997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10120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8F2521-C101-4334-B900-235783BF1997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36428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8F2521-C101-4334-B900-235783BF1997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8806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5671C6-8EAA-4260-938F-F7B10B6FC342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32</a:t>
            </a:fld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8F2521-C101-4334-B900-235783BF1997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1064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8F2521-C101-4334-B900-235783BF1997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7725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8F2521-C101-4334-B900-235783BF1997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360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8F2521-C101-4334-B900-235783BF1997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335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8F2521-C101-4334-B900-235783BF1997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0125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8F2521-C101-4334-B900-235783BF1997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439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62340-0CF4-47FC-B709-1C9DE652B3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1127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9EFE0-3327-4475-BE4A-8A97875690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774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FA9B1-BA02-43CF-8386-60D6AB9DC4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406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BA369-690B-4DCE-B70A-2C85DE304F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9045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D5D79-413D-4FFF-888F-0AF73BF135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3728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85079-DC9A-4075-88C9-297D79F296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326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8E1CC-29C1-4DF4-B8EF-90DAE31807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4793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9B461-83F6-40F1-8942-92155B9652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6379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14DFE-3B2D-4652-92B2-1FDF6752AE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55603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2FA26-9DD8-4ECB-ADF5-BCAB06FDC1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3518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67E2C-38F1-4DD3-AB6A-C29995AEC5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44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DDB87-35D6-4F6B-9EB3-45C41203D2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644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F481A-B925-45D2-BDFF-7F7A777D11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420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4D495-DD93-4271-B697-893968AFC4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4262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11FCA-4832-4C01-AF0F-0918F289E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59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D0FD-2426-4FDA-917D-99900397F9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895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D45B2-6394-4C0A-8E23-C0C9554183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508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4FEAF-8463-4158-802B-43770A7264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322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1C1D5-1ADE-4D48-A303-3D573E2A29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45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CF626-A649-44B1-B15F-D043E1756B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12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46C7A-A03E-4C03-AF52-C84818318D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7833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6A2E9-F9D5-4D2B-9D0D-04CB5BCC95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75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7F93E0CF-C556-41E8-AC04-F138A6D242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3B454E3-44B0-41F3-8A55-691DBCC1A7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erylbart4ech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cherylbart4ech@gmail.com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3382962"/>
          </a:xfrm>
        </p:spPr>
        <p:txBody>
          <a:bodyPr/>
          <a:lstStyle/>
          <a:p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Advance Care Planning/Advance Health Care Directives</a:t>
            </a:r>
            <a:r>
              <a:rPr lang="en-US" altLang="en-US" sz="18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altLang="en-US" sz="18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en-US" sz="18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                                                                                                              </a:t>
            </a:r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altLang="en-US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en-US" sz="36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Willow Glen (San Jose)</a:t>
            </a:r>
            <a:br>
              <a:rPr lang="en-US" altLang="en-US" sz="36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en-US" sz="36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Parkinson’s Support Group</a:t>
            </a:r>
            <a:endParaRPr lang="en-US" altLang="en-US" sz="3200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3733800"/>
            <a:ext cx="9144000" cy="2590800"/>
          </a:xfrm>
        </p:spPr>
        <p:txBody>
          <a:bodyPr/>
          <a:lstStyle/>
          <a:p>
            <a:pPr algn="ctr">
              <a:buFontTx/>
              <a:buNone/>
            </a:pPr>
            <a:endParaRPr lang="en-US" altLang="en-US" sz="2400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altLang="en-US" sz="24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Cheryl Bartholomew, BSN, RN</a:t>
            </a:r>
          </a:p>
          <a:p>
            <a:pPr algn="ctr">
              <a:buFontTx/>
              <a:buNone/>
            </a:pPr>
            <a:r>
              <a:rPr lang="en-US" altLang="en-US" sz="24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Volunteer Advance Health Care Directive Counselor</a:t>
            </a:r>
          </a:p>
          <a:p>
            <a:pPr algn="ctr">
              <a:buFontTx/>
              <a:buNone/>
            </a:pPr>
            <a:r>
              <a:rPr lang="en-US" altLang="en-US" sz="24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El Camino Hospital Health Library </a:t>
            </a:r>
          </a:p>
          <a:p>
            <a:pPr algn="ctr">
              <a:buFontTx/>
              <a:buNone/>
            </a:pPr>
            <a:r>
              <a:rPr lang="en-US" altLang="en-US" sz="24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  <a:hlinkClick r:id="rId3"/>
              </a:rPr>
              <a:t>cherylbart4ech@gmail.com</a:t>
            </a:r>
            <a:endParaRPr lang="en-US" altLang="en-US" sz="2400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altLang="en-US" sz="24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4/1/2016</a:t>
            </a:r>
            <a:endParaRPr lang="en-US" altLang="en-US" sz="2400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0F61006-23D1-45DF-A7F0-9ADE260F8D9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z="4400" b="1" smtClean="0">
                <a:latin typeface="Times New Roman" pitchFamily="18" charset="0"/>
                <a:ea typeface="ＭＳ Ｐゴシック" pitchFamily="34" charset="-128"/>
              </a:rPr>
              <a:t>PART 2:</a:t>
            </a:r>
          </a:p>
          <a:p>
            <a:pPr marL="0" indent="0">
              <a:buFontTx/>
              <a:buNone/>
            </a:pPr>
            <a:endParaRPr lang="en-US" altLang="en-US" sz="4400" b="1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>
              <a:buFontTx/>
              <a:buNone/>
            </a:pPr>
            <a:r>
              <a:rPr lang="en-US" altLang="en-US" sz="4400" b="1" smtClean="0">
                <a:latin typeface="Times New Roman" pitchFamily="18" charset="0"/>
                <a:ea typeface="ＭＳ Ｐゴシック" pitchFamily="34" charset="-128"/>
              </a:rPr>
              <a:t>END-OF-LIFE TREATMENT OPTIONS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C3F7592A-D4B2-40F7-85A8-7B04BF1DC57F}" type="slidenum">
              <a:rPr lang="en-US" altLang="en-US" smtClean="0">
                <a:latin typeface="Times New Roman" pitchFamily="18" charset="0"/>
              </a:rPr>
              <a:pPr eaLnBrk="1" hangingPunct="1"/>
              <a:t>10</a:t>
            </a:fld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Typical Choices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/>
          <a:lstStyle/>
          <a:p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(a) Choice Not to Prolong Life . .  .  when the likely </a:t>
            </a:r>
            <a:r>
              <a:rPr lang="en-US" altLang="en-US" b="1" u="sng" smtClean="0">
                <a:latin typeface="Times New Roman" pitchFamily="18" charset="0"/>
                <a:ea typeface="ＭＳ Ｐゴシック" pitchFamily="34" charset="-128"/>
              </a:rPr>
              <a:t>risks and burdens </a:t>
            </a:r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of treatment would outweigh the expected </a:t>
            </a:r>
            <a:r>
              <a:rPr lang="en-US" altLang="en-US" b="1" u="sng" smtClean="0">
                <a:latin typeface="Times New Roman" pitchFamily="18" charset="0"/>
                <a:ea typeface="ＭＳ Ｐゴシック" pitchFamily="34" charset="-128"/>
              </a:rPr>
              <a:t>benefits</a:t>
            </a:r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, OR</a:t>
            </a:r>
            <a:r>
              <a:rPr lang="en-US" altLang="en-US" smtClean="0">
                <a:latin typeface="Times New Roman" pitchFamily="18" charset="0"/>
                <a:ea typeface="ＭＳ Ｐゴシック" pitchFamily="34" charset="-128"/>
              </a:rPr>
              <a:t> </a:t>
            </a:r>
            <a:endParaRPr lang="en-US" altLang="en-US" b="1" smtClean="0">
              <a:latin typeface="Times New Roman" pitchFamily="18" charset="0"/>
              <a:ea typeface="ＭＳ Ｐゴシック" pitchFamily="34" charset="-128"/>
            </a:endParaRPr>
          </a:p>
          <a:p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(b) Choice To Prolong Life.  . as long as possible within the limits of </a:t>
            </a:r>
            <a:r>
              <a:rPr lang="en-US" altLang="en-US" b="1" i="1" smtClean="0">
                <a:latin typeface="Times New Roman" pitchFamily="18" charset="0"/>
                <a:ea typeface="ＭＳ Ｐゴシック" pitchFamily="34" charset="-128"/>
              </a:rPr>
              <a:t>generally accepted health care standards</a:t>
            </a:r>
          </a:p>
          <a:p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Burden/benefit ratio highly individual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1FE5D16-A58A-4FE1-B8CB-6F99DFD06DB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Treatment is a benefit if…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Prolongs life of acceptable quality to reach a particular goal </a:t>
            </a:r>
          </a:p>
          <a:p>
            <a:pPr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Restores or maintains desirable function</a:t>
            </a:r>
          </a:p>
          <a:p>
            <a:pPr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Promotes your goals and values</a:t>
            </a:r>
          </a:p>
          <a:p>
            <a:pPr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Is consistent with your cultural and spiritual values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389992F-8C63-41E4-9031-BCFEA7BBAB4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Treatment is a burden if …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Results in more or unacceptable pain</a:t>
            </a:r>
          </a:p>
          <a:p>
            <a:pPr eaLnBrk="1" hangingPunct="1"/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Damages body image or function</a:t>
            </a:r>
          </a:p>
          <a:p>
            <a:pPr eaLnBrk="1" hangingPunct="1"/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Does psychological harm</a:t>
            </a:r>
          </a:p>
          <a:p>
            <a:pPr eaLnBrk="1" hangingPunct="1"/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Creates unacceptable cost</a:t>
            </a:r>
          </a:p>
          <a:p>
            <a:pPr eaLnBrk="1" hangingPunct="1"/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Contradicts your spiritual and cultural values</a:t>
            </a:r>
          </a:p>
          <a:p>
            <a:pPr eaLnBrk="1" hangingPunct="1"/>
            <a:endParaRPr lang="en-US" alt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4559BA5-E1E2-4CC1-9524-42EA65C4865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858962"/>
          </a:xfrm>
        </p:spPr>
        <p:txBody>
          <a:bodyPr/>
          <a:lstStyle/>
          <a:p>
            <a:pPr algn="l" eaLnBrk="1" hangingPunct="1"/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If you had </a:t>
            </a:r>
            <a:r>
              <a:rPr lang="en-US" altLang="en-US" b="1" u="sng" smtClean="0">
                <a:latin typeface="Times New Roman" pitchFamily="18" charset="0"/>
                <a:ea typeface="ＭＳ Ｐゴシック" pitchFamily="34" charset="-128"/>
              </a:rPr>
              <a:t>irreversibly</a:t>
            </a:r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 lost capacity, what do you think you would prefer?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43434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A prolonged life, with visits from family and friends?</a:t>
            </a:r>
          </a:p>
          <a:p>
            <a:pPr eaLnBrk="1" hangingPunct="1"/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An illness or condition that could end your life if not treated aggressively (such as pneumonia or a severe heart attack)?</a:t>
            </a:r>
          </a:p>
          <a:p>
            <a:pPr eaLnBrk="1" hangingPunct="1"/>
            <a:endParaRPr lang="en-US" altLang="en-US" b="1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A0906A6-2732-4EF8-9CF3-761BCDD9AD5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554163"/>
          </a:xfrm>
        </p:spPr>
        <p:txBody>
          <a:bodyPr/>
          <a:lstStyle/>
          <a:p>
            <a:pPr algn="l" eaLnBrk="1" hangingPunct="1"/>
            <a:r>
              <a:rPr lang="en-US" altLang="en-US" sz="4800" b="1" smtClean="0">
                <a:latin typeface="Times New Roman" pitchFamily="18" charset="0"/>
                <a:ea typeface="ＭＳ Ｐゴシック" pitchFamily="34" charset="-128"/>
              </a:rPr>
              <a:t>             A few thoughts--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48768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Most people would rather </a:t>
            </a:r>
            <a:r>
              <a:rPr lang="en-US" altLang="en-US" b="1" i="1" u="sng" dirty="0" smtClean="0">
                <a:latin typeface="Times New Roman" pitchFamily="18" charset="0"/>
                <a:ea typeface="ＭＳ Ｐゴシック" pitchFamily="34" charset="-128"/>
              </a:rPr>
              <a:t>not </a:t>
            </a:r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die in a hospital</a:t>
            </a:r>
          </a:p>
          <a:p>
            <a:pPr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About half of us are not able to make our own decisions when we are close to death</a:t>
            </a:r>
          </a:p>
          <a:p>
            <a:pPr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The “default position” in medicine these days is to treat</a:t>
            </a:r>
          </a:p>
          <a:p>
            <a:pPr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Conflicts are common when there are no clear wishes</a:t>
            </a:r>
          </a:p>
          <a:p>
            <a:pPr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Patients’ rights need to be protected 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A307E0C-F952-4B2B-81BD-C652648738C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What do people, yourself or others, fear at the end of life?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42672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Pain &amp; suffering, </a:t>
            </a:r>
            <a:r>
              <a:rPr lang="en-US" altLang="en-US" b="1" i="1" dirty="0" smtClean="0">
                <a:latin typeface="Times New Roman" pitchFamily="18" charset="0"/>
                <a:ea typeface="ＭＳ Ｐゴシック" pitchFamily="34" charset="-128"/>
              </a:rPr>
              <a:t>inadequate pain relief</a:t>
            </a:r>
          </a:p>
          <a:p>
            <a:pPr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Loss of control, </a:t>
            </a:r>
            <a:r>
              <a:rPr lang="en-US" altLang="en-US" b="1" i="1" dirty="0" smtClean="0">
                <a:latin typeface="Times New Roman" pitchFamily="18" charset="0"/>
                <a:ea typeface="ＭＳ Ｐゴシック" pitchFamily="34" charset="-128"/>
              </a:rPr>
              <a:t>loss of dignity</a:t>
            </a:r>
          </a:p>
          <a:p>
            <a:pPr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Being a burden</a:t>
            </a:r>
          </a:p>
          <a:p>
            <a:pPr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Relationship issues</a:t>
            </a:r>
          </a:p>
          <a:p>
            <a:pPr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Inappropriate prolongation/shortening of life 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1A96F19-69C1-4340-B94E-AB1337DBAB9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Current Standards of Care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Physicians, </a:t>
            </a:r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PAs </a:t>
            </a:r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and </a:t>
            </a:r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NPs </a:t>
            </a:r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should talk with all adult patients who have capacity about future wishes if they lose capacity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Treatment for patients lacking capacity must respect their prior wishes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Artificial nutrition and hydration are </a:t>
            </a:r>
            <a:r>
              <a:rPr lang="en-US" altLang="en-US" b="1" u="sng" dirty="0" smtClean="0">
                <a:latin typeface="Times New Roman" pitchFamily="18" charset="0"/>
                <a:ea typeface="ＭＳ Ｐゴシック" pitchFamily="34" charset="-128"/>
              </a:rPr>
              <a:t>medical treatments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MD’s must comply with an AD “and a reasonable interpretation thereof”</a:t>
            </a:r>
          </a:p>
          <a:p>
            <a:pPr eaLnBrk="1" hangingPunct="1">
              <a:lnSpc>
                <a:spcPct val="90000"/>
              </a:lnSpc>
            </a:pPr>
            <a:endParaRPr lang="en-US" altLang="en-US" b="1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87D7777-0E3A-439A-AC64-B88D8BD609F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9144000" cy="3048000"/>
          </a:xfrm>
        </p:spPr>
        <p:txBody>
          <a:bodyPr/>
          <a:lstStyle/>
          <a:p>
            <a:pPr algn="l" eaLnBrk="1" hangingPunct="1"/>
            <a:r>
              <a:rPr lang="en-US" altLang="en-US" sz="3600" b="1" smtClean="0">
                <a:latin typeface="Times New Roman" pitchFamily="18" charset="0"/>
                <a:ea typeface="ＭＳ Ｐゴシック" pitchFamily="34" charset="-128"/>
              </a:rPr>
              <a:t>*       Standard AD form, with minimum</a:t>
            </a:r>
            <a:br>
              <a:rPr lang="en-US" altLang="en-US" sz="3600" b="1" smtClean="0">
                <a:latin typeface="Times New Roman" pitchFamily="18" charset="0"/>
                <a:ea typeface="ＭＳ Ｐゴシック" pitchFamily="34" charset="-128"/>
              </a:rPr>
            </a:br>
            <a:r>
              <a:rPr lang="en-US" altLang="en-US" sz="3600" b="1" smtClean="0">
                <a:latin typeface="Times New Roman" pitchFamily="18" charset="0"/>
                <a:ea typeface="ＭＳ Ｐゴシック" pitchFamily="34" charset="-128"/>
              </a:rPr>
              <a:t>                    information/instructions</a:t>
            </a:r>
            <a:r>
              <a:rPr lang="en-US" altLang="en-US" sz="2400" b="1" smtClean="0">
                <a:latin typeface="Times New Roman" pitchFamily="18" charset="0"/>
                <a:ea typeface="ＭＳ Ｐゴシック" pitchFamily="34" charset="-128"/>
              </a:rPr>
              <a:t/>
            </a:r>
            <a:br>
              <a:rPr lang="en-US" altLang="en-US" sz="2400" b="1" smtClean="0">
                <a:latin typeface="Times New Roman" pitchFamily="18" charset="0"/>
                <a:ea typeface="ＭＳ Ｐゴシック" pitchFamily="34" charset="-128"/>
              </a:rPr>
            </a:br>
            <a:r>
              <a:rPr lang="en-US" altLang="en-US" sz="2400" smtClean="0">
                <a:latin typeface="Times New Roman" pitchFamily="18" charset="0"/>
                <a:ea typeface="ＭＳ Ｐゴシック" pitchFamily="34" charset="-128"/>
              </a:rPr>
              <a:t>(CMA form, “standard” form available in several different languages)</a:t>
            </a:r>
            <a:br>
              <a:rPr lang="en-US" altLang="en-US" sz="2400" smtClean="0">
                <a:latin typeface="Times New Roman" pitchFamily="18" charset="0"/>
                <a:ea typeface="ＭＳ Ｐゴシック" pitchFamily="34" charset="-128"/>
              </a:rPr>
            </a:br>
            <a:r>
              <a:rPr lang="en-US" altLang="en-US" sz="2400" smtClean="0">
                <a:latin typeface="Times New Roman" pitchFamily="18" charset="0"/>
                <a:ea typeface="ＭＳ Ｐゴシック" pitchFamily="34" charset="-128"/>
              </a:rPr>
              <a:t>                                                       </a:t>
            </a:r>
            <a:r>
              <a:rPr lang="en-US" altLang="en-US" sz="3600" b="1" smtClean="0">
                <a:latin typeface="Times New Roman" pitchFamily="18" charset="0"/>
                <a:ea typeface="ＭＳ Ｐゴシック" pitchFamily="34" charset="-128"/>
              </a:rPr>
              <a:t>vs.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29000"/>
            <a:ext cx="9144000" cy="2209800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latin typeface="Times New Roman" pitchFamily="18" charset="0"/>
                <a:ea typeface="ＭＳ Ｐゴシック" pitchFamily="34" charset="-128"/>
              </a:rPr>
              <a:t>Individualized health care instructions</a:t>
            </a:r>
            <a:endParaRPr lang="en-US" altLang="en-US" sz="2400" b="1" smtClean="0">
              <a:latin typeface="Times New Roman" pitchFamily="18" charset="0"/>
              <a:ea typeface="ＭＳ Ｐゴシック" pitchFamily="34" charset="-128"/>
            </a:endParaRPr>
          </a:p>
          <a:p>
            <a:pPr eaLnBrk="1" hangingPunct="1"/>
            <a:r>
              <a:rPr lang="en-US" altLang="en-US" sz="2400" smtClean="0">
                <a:latin typeface="Times New Roman" pitchFamily="18" charset="0"/>
                <a:ea typeface="ＭＳ Ｐゴシック" pitchFamily="34" charset="-128"/>
              </a:rPr>
              <a:t>(various organizations, disease-specific instructions, worksheets, customized personal wishes)</a:t>
            </a:r>
            <a:endParaRPr lang="en-US" altLang="en-US" sz="360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EE67789-C0E5-4D50-B0E7-1763013680C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96AF859-4EE4-47F1-A964-75774951B37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991600" cy="1858962"/>
          </a:xfrm>
        </p:spPr>
        <p:txBody>
          <a:bodyPr/>
          <a:lstStyle/>
          <a:p>
            <a:pPr eaLnBrk="1" hangingPunct="1"/>
            <a:r>
              <a:rPr lang="en-US" altLang="en-US" sz="4000" b="1" smtClean="0">
                <a:latin typeface="Times New Roman" pitchFamily="18" charset="0"/>
                <a:ea typeface="ＭＳ Ｐゴシック" pitchFamily="34" charset="-128"/>
              </a:rPr>
              <a:t>Making an individual, specific, </a:t>
            </a:r>
            <a:br>
              <a:rPr lang="en-US" altLang="en-US" sz="4000" b="1" smtClean="0">
                <a:latin typeface="Times New Roman" pitchFamily="18" charset="0"/>
                <a:ea typeface="ＭＳ Ｐゴシック" pitchFamily="34" charset="-128"/>
              </a:rPr>
            </a:br>
            <a:r>
              <a:rPr lang="en-US" altLang="en-US" sz="4000" b="1" smtClean="0">
                <a:latin typeface="Times New Roman" pitchFamily="18" charset="0"/>
                <a:ea typeface="ＭＳ Ｐゴシック" pitchFamily="34" charset="-128"/>
              </a:rPr>
              <a:t>	“authentic” AD by </a:t>
            </a:r>
            <a:br>
              <a:rPr lang="en-US" altLang="en-US" sz="4000" b="1" smtClean="0">
                <a:latin typeface="Times New Roman" pitchFamily="18" charset="0"/>
                <a:ea typeface="ＭＳ Ｐゴシック" pitchFamily="34" charset="-128"/>
              </a:rPr>
            </a:br>
            <a:r>
              <a:rPr lang="en-US" altLang="en-US" sz="4000" b="1" smtClean="0">
                <a:latin typeface="Times New Roman" pitchFamily="18" charset="0"/>
                <a:ea typeface="ＭＳ Ｐゴシック" pitchFamily="34" charset="-128"/>
              </a:rPr>
              <a:t>addressing issues of:</a:t>
            </a:r>
            <a:r>
              <a:rPr lang="en-US" altLang="en-US" sz="2000" b="1" smtClean="0">
                <a:latin typeface="Times New Roman" pitchFamily="18" charset="0"/>
                <a:ea typeface="ＭＳ Ｐゴシック" pitchFamily="34" charset="-128"/>
              </a:rPr>
              <a:t/>
            </a:r>
            <a:br>
              <a:rPr lang="en-US" altLang="en-US" sz="2000" b="1" smtClean="0">
                <a:latin typeface="Times New Roman" pitchFamily="18" charset="0"/>
                <a:ea typeface="ＭＳ Ｐゴシック" pitchFamily="34" charset="-128"/>
              </a:rPr>
            </a:br>
            <a:r>
              <a:rPr lang="en-US" altLang="en-US" sz="2000" b="1" smtClean="0">
                <a:latin typeface="Times New Roman" pitchFamily="18" charset="0"/>
                <a:ea typeface="ＭＳ Ｐゴシック" pitchFamily="34" charset="-128"/>
              </a:rPr>
              <a:t>(</a:t>
            </a:r>
            <a:r>
              <a:rPr lang="en-US" altLang="en-US" sz="2000" i="1" smtClean="0">
                <a:latin typeface="Times New Roman" pitchFamily="18" charset="0"/>
                <a:ea typeface="ＭＳ Ｐゴシック" pitchFamily="34" charset="-128"/>
              </a:rPr>
              <a:t>pages may be added:  must be signed and dated same time as AD)</a:t>
            </a:r>
            <a:endParaRPr lang="en-US" altLang="en-US" sz="4000" b="1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458200" cy="4800600"/>
          </a:xfrm>
        </p:spPr>
        <p:txBody>
          <a:bodyPr/>
          <a:lstStyle/>
          <a:p>
            <a:pPr marL="609600" indent="-609600" eaLnBrk="1" hangingPunct="1"/>
            <a:endParaRPr lang="en-US" altLang="en-US" b="1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609600" indent="-609600"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Personal and cultural values, faith tradition, family needs                    </a:t>
            </a:r>
          </a:p>
          <a:p>
            <a:pPr marL="609600" indent="-609600"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Quality of life (“_______ ” is worse than death for me)                                           </a:t>
            </a:r>
          </a:p>
          <a:p>
            <a:pPr marL="609600" indent="-609600"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Use of new treatment not previously known</a:t>
            </a:r>
          </a:p>
          <a:p>
            <a:pPr marL="609600" indent="-609600"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Post-death wishes, arrangements            __</a:t>
            </a:r>
          </a:p>
          <a:p>
            <a:pPr marL="609600" indent="-609600" eaLnBrk="1" hangingPunct="1">
              <a:buFontTx/>
              <a:buNone/>
            </a:pPr>
            <a:endParaRPr lang="en-US" altLang="en-US" b="1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l"/>
            <a:r>
              <a:rPr lang="en-US" alt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alt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alt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Advance Health Care Directive –The Basics</a:t>
            </a:r>
            <a:br>
              <a:rPr lang="en-US" alt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endParaRPr lang="en-US" altLang="en-US" b="1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defRPr/>
            </a:pP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What is it, and what does it do for me?</a:t>
            </a:r>
          </a:p>
          <a:p>
            <a:pPr>
              <a:defRPr/>
            </a:pPr>
            <a:endParaRPr lang="en-US" altLang="en-US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defRPr/>
            </a:pP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Is it a legal document?</a:t>
            </a:r>
          </a:p>
          <a:p>
            <a:pPr>
              <a:defRPr/>
            </a:pPr>
            <a:endParaRPr lang="en-US" altLang="en-US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defRPr/>
            </a:pP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Does it need to be done by an attorney or a Notary Public?</a:t>
            </a:r>
          </a:p>
          <a:p>
            <a:pPr marL="0" indent="0">
              <a:buFontTx/>
              <a:buNone/>
              <a:defRPr/>
            </a:pPr>
            <a:endParaRPr lang="en-US" altLang="en-US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endParaRPr lang="en-US" altLang="en-US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AC9215D-0CA1-4A1C-BD96-19D01F19FB2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607D8AE-42ED-4A4C-A3ED-F63254906CB5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15400" cy="13716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Choices that might be addressed:</a:t>
            </a:r>
            <a:b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</a:br>
            <a:r>
              <a:rPr lang="en-US" altLang="en-US" sz="2800" b="1" i="1" smtClean="0">
                <a:latin typeface="Times New Roman" pitchFamily="18" charset="0"/>
                <a:ea typeface="ＭＳ Ｐゴシック" pitchFamily="34" charset="-128"/>
              </a:rPr>
              <a:t>(additional sheets may be added as needed)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382000" cy="43434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latin typeface="Times New Roman" pitchFamily="18" charset="0"/>
                <a:ea typeface="ＭＳ Ｐゴシック" pitchFamily="34" charset="-128"/>
              </a:rPr>
              <a:t>Provision, withholding, or withdrawal of life-sustaining treatments: including but not limited to</a:t>
            </a:r>
          </a:p>
          <a:p>
            <a:pPr lvl="1" eaLnBrk="1" hangingPunct="1"/>
            <a:r>
              <a:rPr lang="en-US" altLang="en-US" sz="2400" b="1" dirty="0" smtClean="0">
                <a:latin typeface="Times New Roman" pitchFamily="18" charset="0"/>
                <a:ea typeface="ＭＳ Ｐゴシック" pitchFamily="34" charset="-128"/>
              </a:rPr>
              <a:t>cardio-pulmonary resuscitation (CPR)</a:t>
            </a:r>
          </a:p>
          <a:p>
            <a:pPr lvl="1" eaLnBrk="1" hangingPunct="1"/>
            <a:r>
              <a:rPr lang="en-US" altLang="en-US" sz="2400" b="1" dirty="0" smtClean="0">
                <a:latin typeface="Times New Roman" pitchFamily="18" charset="0"/>
                <a:ea typeface="ＭＳ Ｐゴシック" pitchFamily="34" charset="-128"/>
              </a:rPr>
              <a:t>artificial nutrition and hydration </a:t>
            </a:r>
          </a:p>
          <a:p>
            <a:pPr lvl="1" eaLnBrk="1" hangingPunct="1"/>
            <a:r>
              <a:rPr lang="en-US" altLang="en-US" sz="2400" b="1" dirty="0" smtClean="0">
                <a:latin typeface="Times New Roman" pitchFamily="18" charset="0"/>
                <a:ea typeface="ＭＳ Ｐゴシック" pitchFamily="34" charset="-128"/>
              </a:rPr>
              <a:t>antibiotics </a:t>
            </a:r>
          </a:p>
          <a:p>
            <a:pPr lvl="1" eaLnBrk="1" hangingPunct="1"/>
            <a:r>
              <a:rPr lang="en-US" altLang="en-US" sz="2400" b="1" dirty="0" smtClean="0">
                <a:latin typeface="Times New Roman" pitchFamily="18" charset="0"/>
                <a:ea typeface="ＭＳ Ｐゴシック" pitchFamily="34" charset="-128"/>
              </a:rPr>
              <a:t>transfusions</a:t>
            </a:r>
            <a:endParaRPr lang="en-US" altLang="en-US" sz="1000" b="1" dirty="0" smtClean="0">
              <a:latin typeface="Times New Roman" pitchFamily="18" charset="0"/>
              <a:ea typeface="ＭＳ Ｐゴシック" pitchFamily="34" charset="-128"/>
            </a:endParaRPr>
          </a:p>
          <a:p>
            <a:pPr eaLnBrk="1" hangingPunct="1"/>
            <a:r>
              <a:rPr lang="en-US" altLang="en-US" sz="2800" b="1" dirty="0" smtClean="0">
                <a:latin typeface="Times New Roman" pitchFamily="18" charset="0"/>
                <a:ea typeface="ＭＳ Ｐゴシック" pitchFamily="34" charset="-128"/>
              </a:rPr>
              <a:t>Provision of pain relief—’palliative care’</a:t>
            </a:r>
          </a:p>
          <a:p>
            <a:pPr eaLnBrk="1" hangingPunct="1"/>
            <a:r>
              <a:rPr lang="en-US" altLang="en-US" sz="2800" b="1" dirty="0" smtClean="0">
                <a:latin typeface="Times New Roman" pitchFamily="18" charset="0"/>
                <a:ea typeface="ＭＳ Ｐゴシック" pitchFamily="34" charset="-128"/>
              </a:rPr>
              <a:t>Organ or body donation                                   __</a:t>
            </a:r>
          </a:p>
        </p:txBody>
      </p:sp>
    </p:spTree>
    <p:extLst>
      <p:ext uri="{BB962C8B-B14F-4D97-AF65-F5344CB8AC3E}">
        <p14:creationId xmlns:p14="http://schemas.microsoft.com/office/powerpoint/2010/main" val="109506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Stating goals of care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“. .  .minimum quality of life, meaning I must be able to: _________________________________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   _________________________________”</a:t>
            </a:r>
          </a:p>
          <a:p>
            <a:pPr eaLnBrk="1" hangingPunct="1">
              <a:buFontTx/>
              <a:buNone/>
            </a:pPr>
            <a:endParaRPr lang="en-US" altLang="en-US" b="1" dirty="0" smtClean="0">
              <a:latin typeface="Times New Roman" pitchFamily="18" charset="0"/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lang="en-US" altLang="en-US" b="1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20B0FB3-DDD1-4E3F-B672-6749C70BECC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279343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Precedence statement: a choice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Times New Roman" pitchFamily="18" charset="0"/>
                <a:ea typeface="ＭＳ Ｐゴシック" pitchFamily="34" charset="-128"/>
              </a:rPr>
              <a:t>If there is a conflict between the health care instructions I have given and what my agent thinks best—in the moment, given new information, for reasons of family needs (to travel, for instance),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Times New Roman" pitchFamily="18" charset="0"/>
                <a:ea typeface="ＭＳ Ｐゴシック" pitchFamily="34" charset="-128"/>
              </a:rPr>
              <a:t>a)   I give precedence to my agent, to make decisions in his/her best judgment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Times New Roman" pitchFamily="18" charset="0"/>
                <a:ea typeface="ＭＳ Ｐゴシック" pitchFamily="34" charset="-128"/>
              </a:rPr>
              <a:t>                                    OR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Times New Roman" pitchFamily="18" charset="0"/>
                <a:ea typeface="ＭＳ Ｐゴシック" pitchFamily="34" charset="-128"/>
              </a:rPr>
              <a:t>b)   I want my written word to be followed as precisely as possible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2800" b="1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E79E052-A681-4E51-B18B-22BF148F920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95369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174F78B-7A67-484E-AD5F-9F898DED613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16764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Only 3 requirements for legal AD:</a:t>
            </a:r>
            <a:br>
              <a:rPr lang="en-US" alt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en-US" sz="36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(CA probate code 4673)</a:t>
            </a:r>
            <a:r>
              <a:rPr lang="en-US" altLang="en-US" sz="1200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</a:t>
            </a:r>
            <a:endParaRPr lang="en-US" altLang="en-US" sz="3600" b="1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 eaLnBrk="1" hangingPunct="1"/>
            <a:r>
              <a:rPr lang="en-US" altLang="en-US" b="1" u="sng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Date</a:t>
            </a:r>
            <a:r>
              <a:rPr lang="en-US" alt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execution</a:t>
            </a:r>
          </a:p>
          <a:p>
            <a:pPr eaLnBrk="1" hangingPunct="1"/>
            <a:r>
              <a:rPr lang="en-US" altLang="en-US" b="1" u="sng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Signed</a:t>
            </a:r>
            <a:r>
              <a:rPr lang="en-US" alt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by the principal (you!) (or in your name by another adult in your presence and at your direction)</a:t>
            </a:r>
          </a:p>
          <a:p>
            <a:pPr eaLnBrk="1" hangingPunct="1"/>
            <a:r>
              <a:rPr lang="en-US" alt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 AD is </a:t>
            </a:r>
            <a:r>
              <a:rPr lang="en-US" altLang="en-US" b="1" u="sng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either</a:t>
            </a:r>
            <a:r>
              <a:rPr lang="en-US" alt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acknowledged before a notary public </a:t>
            </a:r>
            <a:r>
              <a:rPr lang="en-US" altLang="en-US" b="1" u="sng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en-US" alt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signed by at least two witnesses (certain requirements, e.g. not the Agent) </a:t>
            </a:r>
            <a:endParaRPr lang="en-US" altLang="en-US" sz="3600" b="1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altLang="en-US" sz="3600" b="1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D7A4301-C94C-4991-911B-480559C97E6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>
                <a:latin typeface="Times New Roman" pitchFamily="18" charset="0"/>
                <a:ea typeface="ＭＳ Ｐゴシック" pitchFamily="34" charset="-128"/>
              </a:rPr>
              <a:t>Duration of an Advance Directive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Lasts indefinitely unless</a:t>
            </a:r>
          </a:p>
          <a:p>
            <a:pPr lvl="1" eaLnBrk="1" hangingPunct="1"/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A limited time has been specified in the AD</a:t>
            </a:r>
          </a:p>
          <a:p>
            <a:pPr lvl="1" eaLnBrk="1" hangingPunct="1"/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You (the “Principal”) revokes it –this requires capacity</a:t>
            </a:r>
          </a:p>
          <a:p>
            <a:pPr eaLnBrk="1" hangingPunct="1"/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Prior to 1992, duration was limited to 7 years unless--</a:t>
            </a:r>
          </a:p>
          <a:p>
            <a:pPr lvl="1" eaLnBrk="1" hangingPunct="1"/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Already in effect (principal lost capacity while AD was valid)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When to review Advance Directive?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Regularly: at least every two years (Tax time? Your birthday?)</a:t>
            </a:r>
          </a:p>
          <a:p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Change in circumstances</a:t>
            </a:r>
          </a:p>
          <a:p>
            <a:pPr lvl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New diagnosis or health status</a:t>
            </a:r>
          </a:p>
          <a:p>
            <a:pPr lvl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Death in family</a:t>
            </a:r>
          </a:p>
          <a:p>
            <a:pPr lvl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Divorce (if  spouse was named as agent , automatic revocation only of agent designation)</a:t>
            </a:r>
          </a:p>
          <a:p>
            <a:pPr lvl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Different physician</a:t>
            </a:r>
          </a:p>
          <a:p>
            <a:pPr lvl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Different health plan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D893725-53F0-4983-9879-48F14673676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58161AD-BC01-457F-8286-DA3D29E4DEC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935162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altLang="en-US" sz="3600" b="1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ADVANCE HEALTH CARE DIRECTIVES </a:t>
            </a:r>
            <a:br>
              <a:rPr lang="en-US" altLang="en-US" sz="3600" b="1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</a:br>
            <a:r>
              <a:rPr lang="en-US" altLang="en-US" sz="3600" b="1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DO NOT APPLY IN AN EMERGENCY</a:t>
            </a:r>
            <a:endParaRPr lang="en-US" altLang="en-US" b="1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1800" smtClean="0">
                <a:latin typeface="Times New Roman" pitchFamily="18" charset="0"/>
                <a:ea typeface="ＭＳ Ｐゴシック" pitchFamily="34" charset="-128"/>
              </a:rPr>
              <a:t>   </a:t>
            </a:r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Paramedics will recognize </a:t>
            </a:r>
            <a:r>
              <a:rPr lang="en-US" altLang="en-US" b="1" u="sng" smtClean="0">
                <a:latin typeface="Times New Roman" pitchFamily="18" charset="0"/>
                <a:ea typeface="ＭＳ Ｐゴシック" pitchFamily="34" charset="-128"/>
              </a:rPr>
              <a:t>only</a:t>
            </a:r>
          </a:p>
          <a:p>
            <a:pPr algn="ctr" eaLnBrk="1" hangingPunct="1">
              <a:buFontTx/>
              <a:buNone/>
            </a:pPr>
            <a:r>
              <a:rPr lang="en-US" altLang="en-US" sz="3600" b="1" smtClean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  </a:t>
            </a:r>
            <a:r>
              <a:rPr lang="en-US" altLang="en-US" sz="3600" b="1" smtClean="0">
                <a:solidFill>
                  <a:srgbClr val="002060"/>
                </a:solidFill>
                <a:latin typeface="Times New Roman" pitchFamily="18" charset="0"/>
                <a:ea typeface="ＭＳ Ｐゴシック" pitchFamily="34" charset="-128"/>
              </a:rPr>
              <a:t>1.  The Pre-Hospital Do Not Resuscitate form </a:t>
            </a:r>
            <a:r>
              <a:rPr lang="en-US" altLang="en-US" sz="3600" b="1" i="1" u="sng" smtClean="0">
                <a:solidFill>
                  <a:srgbClr val="002060"/>
                </a:solidFill>
                <a:latin typeface="Times New Roman" pitchFamily="18" charset="0"/>
                <a:ea typeface="ＭＳ Ｐゴシック" pitchFamily="34" charset="-128"/>
              </a:rPr>
              <a:t>or</a:t>
            </a:r>
          </a:p>
          <a:p>
            <a:pPr algn="ctr" eaLnBrk="1" hangingPunct="1">
              <a:buFontTx/>
              <a:buNone/>
            </a:pPr>
            <a:r>
              <a:rPr lang="en-US" altLang="en-US" sz="3600" b="1" smtClean="0">
                <a:solidFill>
                  <a:srgbClr val="002060"/>
                </a:solidFill>
                <a:latin typeface="Times New Roman" pitchFamily="18" charset="0"/>
                <a:ea typeface="ＭＳ Ｐゴシック" pitchFamily="34" charset="-128"/>
              </a:rPr>
              <a:t>2. Physician Orders for Life Sustaining Treatment (POLST) </a:t>
            </a:r>
            <a:r>
              <a:rPr lang="en-US" altLang="en-US" sz="3600" b="1" i="1" u="sng" smtClean="0">
                <a:solidFill>
                  <a:srgbClr val="002060"/>
                </a:solidFill>
                <a:latin typeface="Times New Roman" pitchFamily="18" charset="0"/>
                <a:ea typeface="ＭＳ Ｐゴシック" pitchFamily="34" charset="-128"/>
              </a:rPr>
              <a:t>or</a:t>
            </a:r>
          </a:p>
          <a:p>
            <a:pPr algn="ctr" eaLnBrk="1" hangingPunct="1">
              <a:buFontTx/>
              <a:buNone/>
            </a:pPr>
            <a:r>
              <a:rPr lang="en-US" altLang="en-US" sz="3600" b="1" smtClean="0">
                <a:solidFill>
                  <a:srgbClr val="002060"/>
                </a:solidFill>
                <a:latin typeface="Times New Roman" pitchFamily="18" charset="0"/>
                <a:ea typeface="ＭＳ Ｐゴシック" pitchFamily="34" charset="-128"/>
              </a:rPr>
              <a:t>3. A Medic-Alert bracelet or medallion engraved Do Not Resuscitate     __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DOCUMENT CLARIFICATION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:</a:t>
            </a:r>
            <a:endParaRPr lang="en-US" alt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AHCD (or AD):  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initiated </a:t>
            </a:r>
            <a:r>
              <a:rPr lang="en-US" altLang="en-US" i="1" dirty="0" smtClean="0">
                <a:latin typeface="Times New Roman" pitchFamily="18" charset="0"/>
                <a:ea typeface="ＭＳ Ｐゴシック" pitchFamily="34" charset="-128"/>
              </a:rPr>
              <a:t>by you 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and </a:t>
            </a:r>
            <a:r>
              <a:rPr lang="en-US" altLang="en-US" i="1" u="sng" dirty="0" smtClean="0">
                <a:latin typeface="Times New Roman" pitchFamily="18" charset="0"/>
                <a:ea typeface="ＭＳ Ｐゴシック" pitchFamily="34" charset="-128"/>
              </a:rPr>
              <a:t>does not require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 a physician’s signature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;</a:t>
            </a:r>
          </a:p>
          <a:p>
            <a:pPr marL="0" indent="0">
              <a:buNone/>
            </a:pPr>
            <a:endParaRPr lang="en-US" alt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Pre-Hospital Do Not Resuscitate (DNR) Form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: can be initiated by you or your agent or your physician and </a:t>
            </a:r>
            <a:r>
              <a:rPr lang="en-US" altLang="en-US" i="1" u="sng" dirty="0" smtClean="0">
                <a:latin typeface="Times New Roman" pitchFamily="18" charset="0"/>
                <a:ea typeface="ＭＳ Ｐゴシック" pitchFamily="34" charset="-128"/>
              </a:rPr>
              <a:t>must be signed 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by a physician; </a:t>
            </a:r>
          </a:p>
          <a:p>
            <a:endParaRPr lang="en-US" alt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7409EBE-F75A-4AC4-9BF9-618F8044008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latin typeface="Times New Roman" pitchFamily="18" charset="0"/>
                <a:ea typeface="ＭＳ Ｐゴシック" pitchFamily="34" charset="-128"/>
              </a:rPr>
              <a:t>POLST (Physician Orders for Life-Sustaining Treatment):  </a:t>
            </a:r>
            <a:endParaRPr lang="en-US" altLang="en-US" b="1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>
              <a:buNone/>
            </a:pPr>
            <a:endParaRPr lang="en-US" altLang="en-US" b="1" dirty="0" smtClean="0">
              <a:latin typeface="Times New Roman" pitchFamily="18" charset="0"/>
              <a:ea typeface="ＭＳ Ｐゴシック" pitchFamily="34" charset="-128"/>
            </a:endParaRPr>
          </a:p>
          <a:p>
            <a:pPr lvl="1"/>
            <a:r>
              <a:rPr lang="en-US" altLang="en-US" sz="3000" i="1" u="sng" dirty="0" smtClean="0">
                <a:latin typeface="Times New Roman" pitchFamily="18" charset="0"/>
                <a:ea typeface="ＭＳ Ｐゴシック" pitchFamily="34" charset="-128"/>
              </a:rPr>
              <a:t>must </a:t>
            </a:r>
            <a:r>
              <a:rPr lang="en-US" altLang="en-US" sz="3000" i="1" u="sng" dirty="0">
                <a:latin typeface="Times New Roman" pitchFamily="18" charset="0"/>
                <a:ea typeface="ＭＳ Ｐゴシック" pitchFamily="34" charset="-128"/>
              </a:rPr>
              <a:t>be signed </a:t>
            </a:r>
            <a:r>
              <a:rPr lang="en-US" altLang="en-US" sz="3000" dirty="0">
                <a:latin typeface="Times New Roman" pitchFamily="18" charset="0"/>
                <a:ea typeface="ＭＳ Ｐゴシック" pitchFamily="34" charset="-128"/>
              </a:rPr>
              <a:t>by a </a:t>
            </a:r>
            <a:r>
              <a:rPr lang="en-US" altLang="en-US" sz="3000" dirty="0" smtClean="0">
                <a:latin typeface="Times New Roman" pitchFamily="18" charset="0"/>
                <a:ea typeface="ＭＳ Ｐゴシック" pitchFamily="34" charset="-128"/>
              </a:rPr>
              <a:t>physician, or </a:t>
            </a:r>
            <a:r>
              <a:rPr lang="en-US" altLang="en-US" sz="3000" i="1" u="sng" dirty="0" smtClean="0">
                <a:latin typeface="Times New Roman" pitchFamily="18" charset="0"/>
                <a:ea typeface="ＭＳ Ｐゴシック" pitchFamily="34" charset="-128"/>
              </a:rPr>
              <a:t>as of 1/1/2016</a:t>
            </a:r>
            <a:r>
              <a:rPr lang="en-US" altLang="en-US" sz="3000" dirty="0" smtClean="0">
                <a:latin typeface="Times New Roman" pitchFamily="18" charset="0"/>
                <a:ea typeface="ＭＳ Ｐゴシック" pitchFamily="34" charset="-128"/>
              </a:rPr>
              <a:t>, a Nurse Practitioner or Physician Assistant.</a:t>
            </a:r>
          </a:p>
          <a:p>
            <a:endParaRPr lang="en-US" altLang="en-US" sz="3000" dirty="0">
              <a:latin typeface="Times New Roman" pitchFamily="18" charset="0"/>
              <a:ea typeface="ＭＳ Ｐゴシック" pitchFamily="34" charset="-128"/>
            </a:endParaRPr>
          </a:p>
          <a:p>
            <a:pPr marL="0" indent="0">
              <a:buNone/>
            </a:pPr>
            <a:endParaRPr lang="en-US" altLang="en-US" dirty="0">
              <a:latin typeface="Times New Roman" pitchFamily="18" charset="0"/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FDDB87-35D6-4F6B-9EB3-45C41203D2F1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2221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>
                <a:latin typeface="Times New Roman" pitchFamily="18" charset="0"/>
                <a:ea typeface="ＭＳ Ｐゴシック" pitchFamily="34" charset="-128"/>
              </a:rPr>
              <a:t>Pre-Hospital Do Not Resuscitate Order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52578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latin typeface="Times New Roman" pitchFamily="18" charset="0"/>
                <a:ea typeface="ＭＳ Ｐゴシック" pitchFamily="34" charset="-128"/>
              </a:rPr>
              <a:t>“Request to forgo resuscitative measures”</a:t>
            </a:r>
          </a:p>
          <a:p>
            <a:pPr eaLnBrk="1" hangingPunct="1"/>
            <a:r>
              <a:rPr lang="en-US" altLang="en-US" sz="2800" b="1" dirty="0" smtClean="0">
                <a:latin typeface="Times New Roman" pitchFamily="18" charset="0"/>
                <a:ea typeface="ＭＳ Ｐゴシック" pitchFamily="34" charset="-128"/>
              </a:rPr>
              <a:t>Written document, signed by a) the principal (you) or a legally recognized surrogate decision-maker, </a:t>
            </a:r>
            <a:r>
              <a:rPr lang="en-US" altLang="en-US" sz="2800" b="1" u="sng" dirty="0" smtClean="0">
                <a:latin typeface="Times New Roman" pitchFamily="18" charset="0"/>
                <a:ea typeface="ＭＳ Ｐゴシック" pitchFamily="34" charset="-128"/>
              </a:rPr>
              <a:t>and</a:t>
            </a:r>
            <a:r>
              <a:rPr lang="en-US" altLang="en-US" sz="2800" b="1" dirty="0" smtClean="0">
                <a:latin typeface="Times New Roman" pitchFamily="18" charset="0"/>
                <a:ea typeface="ＭＳ Ｐゴシック" pitchFamily="34" charset="-128"/>
              </a:rPr>
              <a:t> b) a physician</a:t>
            </a:r>
          </a:p>
          <a:p>
            <a:pPr eaLnBrk="1" hangingPunct="1"/>
            <a:r>
              <a:rPr lang="en-US" altLang="en-US" sz="2800" b="1" dirty="0" smtClean="0">
                <a:latin typeface="Times New Roman" pitchFamily="18" charset="0"/>
                <a:ea typeface="ＭＳ Ｐゴシック" pitchFamily="34" charset="-128"/>
              </a:rPr>
              <a:t>Evidenced by Medic-Alert bracelet or medallion engraved “do not resuscitate” or “DNR” (DNAR)</a:t>
            </a:r>
          </a:p>
          <a:p>
            <a:pPr eaLnBrk="1" hangingPunct="1"/>
            <a:r>
              <a:rPr lang="en-US" altLang="en-US" sz="2800" b="1" dirty="0" smtClean="0">
                <a:latin typeface="Times New Roman" pitchFamily="18" charset="0"/>
                <a:ea typeface="ＭＳ Ｐゴシック" pitchFamily="34" charset="-128"/>
              </a:rPr>
              <a:t>Applies “within or outside a hospital or other health care institution” </a:t>
            </a:r>
            <a:endParaRPr lang="en-US" altLang="en-US" sz="2000" b="1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89CD05C-7C12-414B-8560-D4F16577028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What does an AHCD do?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Allows you to</a:t>
            </a:r>
          </a:p>
          <a:p>
            <a:pPr lvl="1"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1.  Name agent(s) to make health care decisions when you can no longer make them yourself</a:t>
            </a:r>
          </a:p>
          <a:p>
            <a:pPr lvl="1"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2.  State what treatments you would like and what treatments you would not like—and under what circumstances—can spell these out in a personalized statement</a:t>
            </a:r>
          </a:p>
          <a:p>
            <a:pPr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May do both, but may do just one or the other</a:t>
            </a:r>
          </a:p>
          <a:p>
            <a:pPr lvl="1"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No named agent </a:t>
            </a:r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or </a:t>
            </a:r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No health care instructions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C64B1C8-9BA6-4E4D-9B55-01B43774E49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F59C084-4E20-474B-BC72-9E559D3BCCC5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9812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Physician Orders for Life               Sustaining Treatment:</a:t>
            </a:r>
            <a:br>
              <a:rPr lang="en-US" altLang="en-US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POLST</a:t>
            </a:r>
            <a:br>
              <a:rPr lang="en-US" altLang="en-US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endParaRPr lang="en-US" altLang="en-US" sz="3200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696200" cy="4572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What is it? </a:t>
            </a:r>
          </a:p>
          <a:p>
            <a:pPr lvl="1" eaLnBrk="1" hangingPunct="1"/>
            <a:r>
              <a:rPr lang="en-US" altLang="en-US" b="1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Physician order</a:t>
            </a:r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;</a:t>
            </a:r>
          </a:p>
          <a:p>
            <a:pPr lvl="1"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AB 3000, effective Jan 1, 2009 (last revision done </a:t>
            </a:r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1/20/2016);</a:t>
            </a:r>
            <a:endParaRPr lang="en-US" altLang="en-US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Standardized </a:t>
            </a:r>
            <a:r>
              <a:rPr lang="en-US" altLang="en-US" b="1" u="sng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bright pink </a:t>
            </a:r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form </a:t>
            </a:r>
          </a:p>
          <a:p>
            <a:pPr lvl="1"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Addresses issues beyond resuscitation</a:t>
            </a:r>
          </a:p>
          <a:p>
            <a:pPr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What is POLST </a:t>
            </a:r>
            <a:r>
              <a:rPr lang="en-US" altLang="en-US" b="1" u="sng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not?</a:t>
            </a:r>
            <a:endParaRPr lang="en-US" altLang="en-US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/>
            <a:r>
              <a:rPr lang="en-US" altLang="en-US" b="1" u="sng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Not</a:t>
            </a:r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an AD or a document limited to “Do Not Resuscitate”</a:t>
            </a:r>
          </a:p>
          <a:p>
            <a:pPr eaLnBrk="1" hangingPunct="1"/>
            <a:endParaRPr lang="en-US" altLang="en-US" b="1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BB9361B-34AF-4E8F-8827-6A5552D729A5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Who </a:t>
            </a:r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SHOULD </a:t>
            </a:r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have a POLST?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POLST particularly useful for</a:t>
            </a:r>
          </a:p>
          <a:p>
            <a:pPr lvl="1" eaLnBrk="1" hangingPunct="1"/>
            <a:r>
              <a:rPr lang="en-US" alt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Frail elders, especially those in any facility</a:t>
            </a:r>
          </a:p>
          <a:p>
            <a:pPr lvl="1" eaLnBrk="1" hangingPunct="1"/>
            <a:r>
              <a:rPr lang="en-US" alt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Anyone with one or more chronic, progressive diseases</a:t>
            </a:r>
          </a:p>
          <a:p>
            <a:pPr lvl="1" eaLnBrk="1" hangingPunct="1"/>
            <a:r>
              <a:rPr lang="en-US" alt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Anyone with a terminal illness</a:t>
            </a:r>
          </a:p>
          <a:p>
            <a:pPr lvl="1" eaLnBrk="1" hangingPunct="1"/>
            <a:r>
              <a:rPr lang="en-US" alt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Anyone whose “death within the next 12 months would not surprise us”</a:t>
            </a:r>
          </a:p>
          <a:p>
            <a:pPr lvl="1" eaLnBrk="1" hangingPunct="1"/>
            <a:r>
              <a:rPr lang="en-US" alt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Others interested in defining their end-of-life care</a:t>
            </a:r>
          </a:p>
          <a:p>
            <a:pPr lvl="1" eaLnBrk="1" hangingPunct="1"/>
            <a:endParaRPr lang="en-US" altLang="en-US" b="1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00200"/>
          </a:xfrm>
        </p:spPr>
        <p:txBody>
          <a:bodyPr/>
          <a:lstStyle/>
          <a:p>
            <a:pPr algn="l"/>
            <a:r>
              <a:rPr lang="en-US" altLang="en-US" sz="3600" smtClean="0"/>
              <a:t>Thank you for the opportunity to visit with you today and have this conversation!  Questions and/or comments are welcomed</a:t>
            </a:r>
            <a:r>
              <a:rPr lang="en-US" altLang="en-US" sz="3600" i="1" smtClean="0"/>
              <a:t>!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sz="2400" b="1" dirty="0" smtClean="0"/>
              <a:t>Cheryl Bartholomew, BSN, RN</a:t>
            </a:r>
          </a:p>
          <a:p>
            <a:pPr>
              <a:defRPr/>
            </a:pPr>
            <a:r>
              <a:rPr lang="en-US" sz="2400" b="1" dirty="0" smtClean="0"/>
              <a:t>Volunteer Advance Health Care Directive Counselor</a:t>
            </a:r>
          </a:p>
          <a:p>
            <a:pPr>
              <a:defRPr/>
            </a:pPr>
            <a:r>
              <a:rPr lang="en-US" sz="2400" b="1" dirty="0" smtClean="0"/>
              <a:t>El Camino Hospital, Health Library and Resource Center</a:t>
            </a:r>
          </a:p>
          <a:p>
            <a:pPr>
              <a:defRPr/>
            </a:pPr>
            <a:r>
              <a:rPr lang="en-US" sz="2400" b="1" u="sng" dirty="0" smtClean="0"/>
              <a:t>For appointments</a:t>
            </a:r>
            <a:r>
              <a:rPr lang="en-US" sz="2400" b="1" dirty="0" smtClean="0"/>
              <a:t>:  650-940-7210</a:t>
            </a:r>
          </a:p>
          <a:p>
            <a:pPr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cherylbart4ech@gmail.com</a:t>
            </a:r>
            <a:r>
              <a:rPr lang="en-US" sz="2400" b="1" dirty="0" smtClean="0">
                <a:solidFill>
                  <a:srgbClr val="002060"/>
                </a:solidFill>
              </a:rPr>
              <a:t>  </a:t>
            </a:r>
          </a:p>
          <a:p>
            <a:pPr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z="4400" b="1" smtClean="0">
                <a:latin typeface="Times New Roman" pitchFamily="18" charset="0"/>
                <a:ea typeface="ＭＳ Ｐゴシック" pitchFamily="34" charset="-128"/>
              </a:rPr>
              <a:t>PART 1:</a:t>
            </a:r>
          </a:p>
          <a:p>
            <a:pPr marL="0" indent="0">
              <a:buFontTx/>
              <a:buNone/>
            </a:pPr>
            <a:endParaRPr lang="en-US" altLang="en-US" sz="4400" b="1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>
              <a:buFontTx/>
              <a:buNone/>
            </a:pPr>
            <a:r>
              <a:rPr lang="en-US" altLang="en-US" sz="4400" b="1" smtClean="0">
                <a:latin typeface="Times New Roman" pitchFamily="18" charset="0"/>
                <a:ea typeface="ＭＳ Ｐゴシック" pitchFamily="34" charset="-128"/>
              </a:rPr>
              <a:t>CHOOSING YOUR AGENT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1DA396A-0082-4953-8B6C-AD52B5818D1B}" type="slidenum">
              <a:rPr lang="en-US" altLang="en-US" smtClean="0">
                <a:latin typeface="Times New Roman" pitchFamily="18" charset="0"/>
              </a:rPr>
              <a:pPr eaLnBrk="1" hangingPunct="1"/>
              <a:t>4</a:t>
            </a:fld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Agent </a:t>
            </a:r>
            <a:r>
              <a:rPr lang="en-US" altLang="en-US" b="1" u="sng" smtClean="0">
                <a:latin typeface="Times New Roman" pitchFamily="18" charset="0"/>
                <a:ea typeface="ＭＳ Ｐゴシック" pitchFamily="34" charset="-128"/>
              </a:rPr>
              <a:t>must</a:t>
            </a:r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 be:      Agent </a:t>
            </a:r>
            <a:r>
              <a:rPr lang="en-US" altLang="en-US" b="1" u="sng" smtClean="0">
                <a:latin typeface="Times New Roman" pitchFamily="18" charset="0"/>
                <a:ea typeface="ＭＳ Ｐゴシック" pitchFamily="34" charset="-128"/>
              </a:rPr>
              <a:t>may</a:t>
            </a:r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 be:         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    Eighteen or older                A family member 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    Have capacity                               friend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b="1" smtClean="0">
              <a:latin typeface="Times New Roman" pitchFamily="18" charset="0"/>
              <a:ea typeface="ＭＳ Ｐゴシック" pitchFamily="34" charset="-128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b="1" u="sng" smtClean="0">
                <a:latin typeface="Times New Roman" pitchFamily="18" charset="0"/>
                <a:ea typeface="ＭＳ Ｐゴシック" pitchFamily="34" charset="-128"/>
              </a:rPr>
              <a:t>    </a:t>
            </a:r>
            <a:r>
              <a:rPr lang="en-US" altLang="en-US" sz="4400" b="1" u="sng" smtClean="0">
                <a:latin typeface="Times New Roman" pitchFamily="18" charset="0"/>
                <a:ea typeface="ＭＳ Ｐゴシック" pitchFamily="34" charset="-128"/>
              </a:rPr>
              <a:t>TO AVOID CONFLICTS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4400" b="1" smtClean="0">
                <a:latin typeface="Times New Roman" pitchFamily="18" charset="0"/>
                <a:ea typeface="ＭＳ Ｐゴシック" pitchFamily="34" charset="-128"/>
              </a:rPr>
              <a:t>    </a:t>
            </a:r>
            <a:r>
              <a:rPr lang="en-US" altLang="en-US" sz="4000" b="1" smtClean="0">
                <a:latin typeface="Times New Roman" pitchFamily="18" charset="0"/>
                <a:ea typeface="ＭＳ Ｐゴシック" pitchFamily="34" charset="-128"/>
              </a:rPr>
              <a:t>Agent </a:t>
            </a:r>
            <a:r>
              <a:rPr lang="en-US" altLang="en-US" sz="4000" b="1" u="sng" smtClean="0">
                <a:latin typeface="Times New Roman" pitchFamily="18" charset="0"/>
                <a:ea typeface="ＭＳ Ｐゴシック" pitchFamily="34" charset="-128"/>
              </a:rPr>
              <a:t>should</a:t>
            </a:r>
            <a:r>
              <a:rPr lang="en-US" altLang="en-US" sz="4000" b="1" smtClean="0">
                <a:latin typeface="Times New Roman" pitchFamily="18" charset="0"/>
                <a:ea typeface="ＭＳ Ｐゴシック" pitchFamily="34" charset="-128"/>
              </a:rPr>
              <a:t> be:  someone who knows and will respect your values;</a:t>
            </a:r>
            <a:endParaRPr lang="en-US" altLang="en-US" b="1" smtClean="0">
              <a:latin typeface="Times New Roman" pitchFamily="18" charset="0"/>
              <a:ea typeface="ＭＳ Ｐゴシック" pitchFamily="34" charset="-128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  Can be expected to be available when needed;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  Is willing to accept the privilege/responsibility;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  Has the requisite personality to do the job __</a:t>
            </a:r>
            <a:endParaRPr lang="en-US" altLang="en-US" sz="4400" b="1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554162"/>
          </a:xfrm>
        </p:spPr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TO AVOID CONFLICTS</a:t>
            </a:r>
            <a:r>
              <a:rPr lang="en-US" altLang="en-US" b="1" i="1" smtClean="0">
                <a:solidFill>
                  <a:srgbClr val="C00000"/>
                </a:solidFill>
                <a:latin typeface="Times New Roman" pitchFamily="18" charset="0"/>
                <a:ea typeface="ＭＳ Ｐゴシック" pitchFamily="34" charset="-128"/>
              </a:rPr>
              <a:t/>
            </a:r>
            <a:br>
              <a:rPr lang="en-US" altLang="en-US" b="1" i="1" smtClean="0">
                <a:solidFill>
                  <a:srgbClr val="C00000"/>
                </a:solidFill>
                <a:latin typeface="Times New Roman" pitchFamily="18" charset="0"/>
                <a:ea typeface="ＭＳ Ｐゴシック" pitchFamily="34" charset="-128"/>
              </a:rPr>
            </a:br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Agent </a:t>
            </a:r>
            <a:r>
              <a:rPr lang="en-US" altLang="en-US" b="1" u="sng" smtClean="0">
                <a:latin typeface="Times New Roman" pitchFamily="18" charset="0"/>
                <a:ea typeface="ＭＳ Ｐゴシック" pitchFamily="34" charset="-128"/>
              </a:rPr>
              <a:t>may not </a:t>
            </a:r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be: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Someone you wish to “disqualify” in writing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Possible reasons: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Protection from someone arriving on the scene, perhaps unexpectedly, </a:t>
            </a:r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demanding that </a:t>
            </a:r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he/she be in charge or that the doctor “do everything”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Fear of differing values interfering with proper choices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A personality that might prove difficult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b="1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3721616-785D-44B0-BB04-95D8D6CB336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1554162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latin typeface="Times New Roman" pitchFamily="18" charset="0"/>
                <a:ea typeface="ＭＳ Ｐゴシック" pitchFamily="34" charset="-128"/>
              </a:rPr>
              <a:t>Titles of decision-makers 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458200" cy="48768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In California in 2012, there is no legal hierarchy for naming the decision-maker     </a:t>
            </a:r>
            <a:r>
              <a:rPr lang="en-US" altLang="en-US" sz="2400" b="1" dirty="0" smtClean="0">
                <a:latin typeface="Times New Roman" pitchFamily="18" charset="0"/>
                <a:ea typeface="ＭＳ Ｐゴシック" pitchFamily="34" charset="-128"/>
              </a:rPr>
              <a:t> as in “spouse”, “adult child” etc.  </a:t>
            </a:r>
          </a:p>
          <a:p>
            <a:pPr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Agent (written AD)</a:t>
            </a:r>
          </a:p>
          <a:p>
            <a:pPr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Surrogate decision-maker (verbal AD)</a:t>
            </a:r>
          </a:p>
          <a:p>
            <a:pPr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Conservator</a:t>
            </a:r>
          </a:p>
          <a:p>
            <a:pPr eaLnBrk="1" hangingPunct="1"/>
            <a:r>
              <a:rPr lang="en-US" altLang="en-US" b="1" dirty="0" smtClean="0">
                <a:latin typeface="Times New Roman" pitchFamily="18" charset="0"/>
                <a:ea typeface="ＭＳ Ｐゴシック" pitchFamily="34" charset="-128"/>
              </a:rPr>
              <a:t>Attorney-in-fact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7406234-3E53-4FC3-9682-4B712FC5F3F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/>
          <a:lstStyle/>
          <a:p>
            <a:pPr eaLnBrk="1" hangingPunct="1"/>
            <a:r>
              <a:rPr lang="en-US" altLang="en-US" sz="4000" b="1" smtClean="0">
                <a:latin typeface="Times New Roman" pitchFamily="18" charset="0"/>
                <a:ea typeface="ＭＳ Ｐゴシック" pitchFamily="34" charset="-128"/>
              </a:rPr>
              <a:t>When does the agent’s authority become effective?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eaLnBrk="1" hangingPunct="1"/>
            <a:r>
              <a:rPr lang="en-US" altLang="en-US" sz="2900" b="1" dirty="0" smtClean="0">
                <a:latin typeface="Times New Roman" pitchFamily="18" charset="0"/>
                <a:ea typeface="ＭＳ Ｐゴシック" pitchFamily="34" charset="-128"/>
              </a:rPr>
              <a:t>When the primary physician determines that you have lost capacity to make health care decisions…</a:t>
            </a:r>
          </a:p>
          <a:p>
            <a:pPr eaLnBrk="1" hangingPunct="1"/>
            <a:r>
              <a:rPr lang="en-US" altLang="en-US" sz="2900" b="1" i="1" u="sng" dirty="0" smtClean="0">
                <a:latin typeface="Times New Roman" pitchFamily="18" charset="0"/>
                <a:ea typeface="ＭＳ Ｐゴシック" pitchFamily="34" charset="-128"/>
              </a:rPr>
              <a:t>Unless</a:t>
            </a:r>
            <a:r>
              <a:rPr lang="en-US" altLang="en-US" sz="2900" b="1" dirty="0" smtClean="0">
                <a:latin typeface="Times New Roman" pitchFamily="18" charset="0"/>
                <a:ea typeface="ＭＳ Ｐゴシック" pitchFamily="34" charset="-128"/>
              </a:rPr>
              <a:t> you elect to have that authority in place even while you have capacity:</a:t>
            </a:r>
          </a:p>
          <a:p>
            <a:pPr lvl="1" eaLnBrk="1" hangingPunct="1"/>
            <a:r>
              <a:rPr lang="en-US" altLang="en-US" sz="2500" b="1" dirty="0" smtClean="0">
                <a:latin typeface="Times New Roman" pitchFamily="18" charset="0"/>
                <a:ea typeface="ＭＳ Ｐゴシック" pitchFamily="34" charset="-128"/>
              </a:rPr>
              <a:t>Because of  your l</a:t>
            </a:r>
            <a:r>
              <a:rPr lang="en-US" altLang="en-US" sz="2400" b="1" dirty="0" smtClean="0">
                <a:latin typeface="Times New Roman" pitchFamily="18" charset="0"/>
                <a:ea typeface="ＭＳ Ｐゴシック" pitchFamily="34" charset="-128"/>
              </a:rPr>
              <a:t>ack of medical sophistication</a:t>
            </a:r>
          </a:p>
          <a:p>
            <a:pPr lvl="1" eaLnBrk="1" hangingPunct="1"/>
            <a:r>
              <a:rPr lang="en-US" altLang="en-US" sz="2400" b="1" dirty="0" smtClean="0">
                <a:latin typeface="Times New Roman" pitchFamily="18" charset="0"/>
                <a:ea typeface="ＭＳ Ｐゴシック" pitchFamily="34" charset="-128"/>
              </a:rPr>
              <a:t>Your cultural expectations</a:t>
            </a:r>
          </a:p>
          <a:p>
            <a:pPr lvl="1" eaLnBrk="1" hangingPunct="1"/>
            <a:r>
              <a:rPr lang="en-US" altLang="en-US" sz="2400" b="1" dirty="0" smtClean="0">
                <a:latin typeface="Times New Roman" pitchFamily="18" charset="0"/>
                <a:ea typeface="ＭＳ Ｐゴシック" pitchFamily="34" charset="-128"/>
              </a:rPr>
              <a:t>Aging, “slowing down” of thinking</a:t>
            </a:r>
          </a:p>
          <a:p>
            <a:pPr lvl="1" eaLnBrk="1" hangingPunct="1"/>
            <a:r>
              <a:rPr lang="en-US" altLang="en-US" sz="2400" b="1" dirty="0" smtClean="0">
                <a:latin typeface="Times New Roman" pitchFamily="18" charset="0"/>
                <a:ea typeface="ＭＳ Ｐゴシック" pitchFamily="34" charset="-128"/>
              </a:rPr>
              <a:t>Your wish to honor the person you’re choosing as ‘Agent’</a:t>
            </a:r>
          </a:p>
          <a:p>
            <a:pPr lvl="1" eaLnBrk="1" hangingPunct="1"/>
            <a:r>
              <a:rPr lang="en-US" altLang="en-US" sz="2400" b="1" dirty="0" smtClean="0">
                <a:latin typeface="Times New Roman" pitchFamily="18" charset="0"/>
                <a:ea typeface="ＭＳ Ｐゴシック" pitchFamily="34" charset="-128"/>
              </a:rPr>
              <a:t>Your wishing to avoid MD’s evaluation of your capacity 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D4C8F7E-F9A3-4BED-9767-9B57FB88676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4D645D1-909C-4D04-9C87-E7B93BD0F86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Competence v. Capacity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Everybody presumed to be “competent”</a:t>
            </a:r>
          </a:p>
          <a:p>
            <a:pPr eaLnBrk="1" hangingPunct="1"/>
            <a:r>
              <a:rPr lang="en-US" altLang="en-US" sz="28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“Capacity” determined by “primary physician” </a:t>
            </a:r>
            <a:endParaRPr lang="en-US" altLang="en-US" sz="2400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en-US" altLang="en-US" sz="28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No simple scheme to determine capacity… various tests, subjective assessment by skilled practitioners </a:t>
            </a:r>
          </a:p>
          <a:p>
            <a:pPr eaLnBrk="1" hangingPunct="1"/>
            <a:r>
              <a:rPr lang="en-US" altLang="en-US" sz="28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Variability of capacity</a:t>
            </a:r>
          </a:p>
          <a:p>
            <a:pPr lvl="1" eaLnBrk="1" hangingPunct="1"/>
            <a:r>
              <a:rPr lang="en-US" altLang="en-US" sz="24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Fluctuates</a:t>
            </a:r>
          </a:p>
          <a:p>
            <a:pPr lvl="1" eaLnBrk="1" hangingPunct="1"/>
            <a:r>
              <a:rPr lang="en-US" altLang="en-US" sz="24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Can be affected by meds, time of day, pain level     </a:t>
            </a:r>
          </a:p>
          <a:p>
            <a:pPr lvl="1" eaLnBrk="1" hangingPunct="1"/>
            <a:endParaRPr lang="en-US" altLang="en-US" sz="2400" b="1" dirty="0" smtClean="0">
              <a:latin typeface="Times New Roman" pitchFamily="18" charset="0"/>
              <a:ea typeface="ＭＳ Ｐゴシック" pitchFamily="34" charset="-128"/>
            </a:endParaRPr>
          </a:p>
          <a:p>
            <a:pPr eaLnBrk="1" hangingPunct="1"/>
            <a:endParaRPr lang="en-US" altLang="en-US" sz="2800" b="1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3538</TotalTime>
  <Words>1493</Words>
  <Application>Microsoft Office PowerPoint</Application>
  <PresentationFormat>On-screen Show (4:3)</PresentationFormat>
  <Paragraphs>251</Paragraphs>
  <Slides>32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Default Design</vt:lpstr>
      <vt:lpstr>1_Default Design</vt:lpstr>
      <vt:lpstr>Advance Care Planning/Advance Health Care Directives                                                                                                                  Willow Glen (San Jose) Parkinson’s Support Group</vt:lpstr>
      <vt:lpstr>  Advance Health Care Directive –The Basics </vt:lpstr>
      <vt:lpstr>What does an AHCD do?</vt:lpstr>
      <vt:lpstr>PowerPoint Presentation</vt:lpstr>
      <vt:lpstr>Agent must be:      Agent may be:          </vt:lpstr>
      <vt:lpstr>TO AVOID CONFLICTS Agent may not be: </vt:lpstr>
      <vt:lpstr>Titles of decision-makers  </vt:lpstr>
      <vt:lpstr>When does the agent’s authority become effective?</vt:lpstr>
      <vt:lpstr>Competence v. Capacity</vt:lpstr>
      <vt:lpstr>PowerPoint Presentation</vt:lpstr>
      <vt:lpstr>Typical Choices</vt:lpstr>
      <vt:lpstr>Treatment is a benefit if…</vt:lpstr>
      <vt:lpstr>Treatment is a burden if …</vt:lpstr>
      <vt:lpstr>If you had irreversibly lost capacity, what do you think you would prefer?</vt:lpstr>
      <vt:lpstr>             A few thoughts--</vt:lpstr>
      <vt:lpstr>What do people, yourself or others, fear at the end of life?</vt:lpstr>
      <vt:lpstr>Current Standards of Care </vt:lpstr>
      <vt:lpstr>*       Standard AD form, with minimum                     information/instructions (CMA form, “standard” form available in several different languages)                                                        vs.</vt:lpstr>
      <vt:lpstr>Making an individual, specific,   “authentic” AD by  addressing issues of: (pages may be added:  must be signed and dated same time as AD)</vt:lpstr>
      <vt:lpstr>Choices that might be addressed: (additional sheets may be added as needed)</vt:lpstr>
      <vt:lpstr>Stating goals of care</vt:lpstr>
      <vt:lpstr>Precedence statement: a choice</vt:lpstr>
      <vt:lpstr>Only 3 requirements for legal AD: (CA probate code 4673)  </vt:lpstr>
      <vt:lpstr>Duration of an Advance Directive</vt:lpstr>
      <vt:lpstr>When to review Advance Directive?</vt:lpstr>
      <vt:lpstr> ADVANCE HEALTH CARE DIRECTIVES  DO NOT APPLY IN AN EMERGENCY</vt:lpstr>
      <vt:lpstr>DOCUMENT CLARIFICATION:</vt:lpstr>
      <vt:lpstr>PowerPoint Presentation</vt:lpstr>
      <vt:lpstr>Pre-Hospital Do Not Resuscitate Order</vt:lpstr>
      <vt:lpstr>Physician Orders for Life               Sustaining Treatment: POLST </vt:lpstr>
      <vt:lpstr>Who SHOULD have a POLST?</vt:lpstr>
      <vt:lpstr>Thank you for the opportunity to visit with you today and have this conversation!  Questions and/or comments are welcomed!  </vt:lpstr>
    </vt:vector>
  </TitlesOfParts>
  <Company>Advance Care Planning Advance Directives consultant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 Care  Planning/Advance Directives: What works and what doesn’t</dc:title>
  <dc:creator>betsy carpenter</dc:creator>
  <cp:lastModifiedBy>Cheryl Bartholomew</cp:lastModifiedBy>
  <cp:revision>53</cp:revision>
  <cp:lastPrinted>2011-11-03T21:19:47Z</cp:lastPrinted>
  <dcterms:created xsi:type="dcterms:W3CDTF">2013-03-11T16:31:52Z</dcterms:created>
  <dcterms:modified xsi:type="dcterms:W3CDTF">2016-03-31T05:03:43Z</dcterms:modified>
</cp:coreProperties>
</file>